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130F7-9D3D-4F3C-BC15-0B485249EAF8}" v="22" dt="2022-05-11T16:22:40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tor Godinho" userId="de14fece35905d98" providerId="LiveId" clId="{BC0130F7-9D3D-4F3C-BC15-0B485249EAF8}"/>
    <pc:docChg chg="undo custSel modSld">
      <pc:chgData name="Vítor Godinho" userId="de14fece35905d98" providerId="LiveId" clId="{BC0130F7-9D3D-4F3C-BC15-0B485249EAF8}" dt="2022-05-11T16:22:40.692" v="21"/>
      <pc:docMkLst>
        <pc:docMk/>
      </pc:docMkLst>
      <pc:sldChg chg="addSp delSp modSp mod setBg">
        <pc:chgData name="Vítor Godinho" userId="de14fece35905d98" providerId="LiveId" clId="{BC0130F7-9D3D-4F3C-BC15-0B485249EAF8}" dt="2022-05-11T16:22:40.692" v="21"/>
        <pc:sldMkLst>
          <pc:docMk/>
          <pc:sldMk cId="1538309444" sldId="256"/>
        </pc:sldMkLst>
        <pc:spChg chg="mod">
          <ac:chgData name="Vítor Godinho" userId="de14fece35905d98" providerId="LiveId" clId="{BC0130F7-9D3D-4F3C-BC15-0B485249EAF8}" dt="2022-05-11T16:21:14.535" v="10" actId="207"/>
          <ac:spMkLst>
            <pc:docMk/>
            <pc:sldMk cId="1538309444" sldId="256"/>
            <ac:spMk id="2" creationId="{4A870090-0FDB-C3C2-5BCF-212F89DAF970}"/>
          </ac:spMkLst>
        </pc:spChg>
        <pc:spChg chg="add del">
          <ac:chgData name="Vítor Godinho" userId="de14fece35905d98" providerId="LiveId" clId="{BC0130F7-9D3D-4F3C-BC15-0B485249EAF8}" dt="2022-05-11T16:17:52.107" v="1" actId="26606"/>
          <ac:spMkLst>
            <pc:docMk/>
            <pc:sldMk cId="1538309444" sldId="256"/>
            <ac:spMk id="11" creationId="{9B7AD9F6-8CE7-4299-8FC6-328F4DCD3FF9}"/>
          </ac:spMkLst>
        </pc:spChg>
        <pc:spChg chg="add del">
          <ac:chgData name="Vítor Godinho" userId="de14fece35905d98" providerId="LiveId" clId="{BC0130F7-9D3D-4F3C-BC15-0B485249EAF8}" dt="2022-05-11T16:17:52.107" v="1" actId="26606"/>
          <ac:spMkLst>
            <pc:docMk/>
            <pc:sldMk cId="1538309444" sldId="256"/>
            <ac:spMk id="13" creationId="{F49775AF-8896-43EE-92C6-83497D6DC56F}"/>
          </ac:spMkLst>
        </pc:spChg>
        <pc:spChg chg="add del">
          <ac:chgData name="Vítor Godinho" userId="de14fece35905d98" providerId="LiveId" clId="{BC0130F7-9D3D-4F3C-BC15-0B485249EAF8}" dt="2022-05-11T16:17:52.107" v="1" actId="26606"/>
          <ac:spMkLst>
            <pc:docMk/>
            <pc:sldMk cId="1538309444" sldId="256"/>
            <ac:spMk id="18" creationId="{58B7BA18-82AC-4F73-A843-CD22FEA67830}"/>
          </ac:spMkLst>
        </pc:spChg>
        <pc:spChg chg="add del">
          <ac:chgData name="Vítor Godinho" userId="de14fece35905d98" providerId="LiveId" clId="{BC0130F7-9D3D-4F3C-BC15-0B485249EAF8}" dt="2022-05-11T16:17:52.107" v="1" actId="26606"/>
          <ac:spMkLst>
            <pc:docMk/>
            <pc:sldMk cId="1538309444" sldId="256"/>
            <ac:spMk id="24" creationId="{79D730AC-06E5-4840-86DF-F67855B1DB35}"/>
          </ac:spMkLst>
        </pc:spChg>
        <pc:grpChg chg="add del">
          <ac:chgData name="Vítor Godinho" userId="de14fece35905d98" providerId="LiveId" clId="{BC0130F7-9D3D-4F3C-BC15-0B485249EAF8}" dt="2022-05-11T16:17:52.107" v="1" actId="26606"/>
          <ac:grpSpMkLst>
            <pc:docMk/>
            <pc:sldMk cId="1538309444" sldId="256"/>
            <ac:grpSpMk id="20" creationId="{0A18D471-708A-40E6-B998-65CD717785B2}"/>
          </ac:grpSpMkLst>
        </pc:grpChg>
        <pc:picChg chg="mod">
          <ac:chgData name="Vítor Godinho" userId="de14fece35905d98" providerId="LiveId" clId="{BC0130F7-9D3D-4F3C-BC15-0B485249EAF8}" dt="2022-05-11T16:17:52.107" v="1" actId="26606"/>
          <ac:picMkLst>
            <pc:docMk/>
            <pc:sldMk cId="1538309444" sldId="256"/>
            <ac:picMk id="6" creationId="{DB89E670-9F80-9086-E526-FB26348D83E0}"/>
          </ac:picMkLst>
        </pc:picChg>
      </pc:sldChg>
      <pc:sldChg chg="setBg">
        <pc:chgData name="Vítor Godinho" userId="de14fece35905d98" providerId="LiveId" clId="{BC0130F7-9D3D-4F3C-BC15-0B485249EAF8}" dt="2022-05-11T16:22:25.884" v="13"/>
        <pc:sldMkLst>
          <pc:docMk/>
          <pc:sldMk cId="1059304389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 b="1" baseline="0" dirty="0"/>
              <a:t>Evolução nos últimos 3 anos letivos do número de vinculações e de contratações em horário anual e completo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095553129229088E-2"/>
          <c:y val="0.18857668493810872"/>
          <c:w val="0.9346577129409962"/>
          <c:h val="0.5864485213543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Folha1!$A$2</c:f>
              <c:strCache>
                <c:ptCount val="1"/>
                <c:pt idx="0">
                  <c:v>Entrada em quadro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709504685408251E-2"/>
                  <c:y val="-2.8811520978593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F-4102-A380-821EB27C8C9A}"/>
                </c:ext>
              </c:extLst>
            </c:dLbl>
            <c:dLbl>
              <c:idx val="1"/>
              <c:layout>
                <c:manualLayout>
                  <c:x val="9.3708165997322627E-3"/>
                  <c:y val="-2.56102408698609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6F-4102-A380-821EB27C8C9A}"/>
                </c:ext>
              </c:extLst>
            </c:dLbl>
            <c:dLbl>
              <c:idx val="2"/>
              <c:layout>
                <c:manualLayout>
                  <c:x val="8.0321285140562242E-3"/>
                  <c:y val="-2.8811520978593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6F-4102-A380-821EB27C8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Folha1!$B$2:$D$2</c:f>
              <c:numCache>
                <c:formatCode>General</c:formatCode>
                <c:ptCount val="3"/>
                <c:pt idx="0">
                  <c:v>542</c:v>
                </c:pt>
                <c:pt idx="1">
                  <c:v>872</c:v>
                </c:pt>
                <c:pt idx="2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F-4102-A380-821EB27C8C9A}"/>
            </c:ext>
          </c:extLst>
        </c:ser>
        <c:ser>
          <c:idx val="1"/>
          <c:order val="1"/>
          <c:tx>
            <c:strRef>
              <c:f>Folha1!$A$3</c:f>
              <c:strCache>
                <c:ptCount val="1"/>
                <c:pt idx="0">
                  <c:v>Contratos anuais e completos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064292723008158E-2"/>
                  <c:y val="-3.3367943294602249E-2"/>
                </c:manualLayout>
              </c:layout>
              <c:tx>
                <c:rich>
                  <a:bodyPr/>
                  <a:lstStyle/>
                  <a:p>
                    <a:fld id="{8E4CDA3D-1A67-4F53-B2FD-AF26754A07B7}" type="VALUE">
                      <a:rPr lang="en-US" sz="1800" b="1"/>
                      <a:pPr/>
                      <a:t>[VALOR]</a:t>
                    </a:fld>
                    <a:endParaRPr lang="pt-P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6F-4102-A380-821EB27C8C9A}"/>
                </c:ext>
              </c:extLst>
            </c:dLbl>
            <c:dLbl>
              <c:idx val="1"/>
              <c:layout>
                <c:manualLayout>
                  <c:x val="1.7402945113788489E-2"/>
                  <c:y val="-2.8811520978593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6F-4102-A380-821EB27C8C9A}"/>
                </c:ext>
              </c:extLst>
            </c:dLbl>
            <c:dLbl>
              <c:idx val="2"/>
              <c:layout>
                <c:manualLayout>
                  <c:x val="1.6064257028112448E-2"/>
                  <c:y val="-3.2012801087326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6F-4102-A380-821EB27C8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Folha1!$B$1:$D$1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Folha1!$B$3:$D$3</c:f>
              <c:numCache>
                <c:formatCode>General</c:formatCode>
                <c:ptCount val="3"/>
                <c:pt idx="0">
                  <c:v>6616</c:v>
                </c:pt>
                <c:pt idx="1">
                  <c:v>8840</c:v>
                </c:pt>
                <c:pt idx="2">
                  <c:v>9370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F-4102-A380-821EB27C8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1741600"/>
        <c:axId val="351744928"/>
        <c:axId val="0"/>
      </c:bar3DChart>
      <c:catAx>
        <c:axId val="3517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1744928"/>
        <c:crosses val="autoZero"/>
        <c:auto val="1"/>
        <c:lblAlgn val="ctr"/>
        <c:lblOffset val="100"/>
        <c:noMultiLvlLbl val="0"/>
      </c:catAx>
      <c:valAx>
        <c:axId val="3517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 b="1"/>
                  <a:t>Nº</a:t>
                </a:r>
                <a:r>
                  <a:rPr lang="pt-PT" sz="2000" b="1" baseline="0"/>
                  <a:t> de docentes</a:t>
                </a:r>
                <a:endParaRPr lang="pt-PT" sz="2000" b="1"/>
              </a:p>
            </c:rich>
          </c:tx>
          <c:layout>
            <c:manualLayout>
              <c:xMode val="edge"/>
              <c:yMode val="edge"/>
              <c:x val="5.0464157901099711E-2"/>
              <c:y val="0.38559423169517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517416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022381437791422E-2"/>
          <c:y val="0.88061746709097799"/>
          <c:w val="0.95238777763117788"/>
          <c:h val="0.10017459259595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400" b="1" dirty="0"/>
              <a:t>Evolução nos últimos 3 anos letivos da média de idade</a:t>
            </a:r>
            <a:r>
              <a:rPr lang="pt-PT" sz="2400" b="1" baseline="0" dirty="0"/>
              <a:t> e de tempo de serviço detidos pelos docentes que entraram no quadro</a:t>
            </a:r>
            <a:endParaRPr lang="pt-PT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315847334934259E-2"/>
          <c:y val="0.20118685150750096"/>
          <c:w val="0.91978034523827334"/>
          <c:h val="0.593831315101214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Folha1!$A$28</c:f>
              <c:strCache>
                <c:ptCount val="1"/>
                <c:pt idx="0">
                  <c:v>Idade média dos que vincularam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922936097426367E-3"/>
                  <c:y val="-2.815950332844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4-4788-A79C-C54905B1578A}"/>
                </c:ext>
              </c:extLst>
            </c:dLbl>
            <c:dLbl>
              <c:idx val="1"/>
              <c:layout>
                <c:manualLayout>
                  <c:x val="1.6423027634099377E-2"/>
                  <c:y val="-2.303959363236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C4-4788-A79C-C54905B1578A}"/>
                </c:ext>
              </c:extLst>
            </c:dLbl>
            <c:dLbl>
              <c:idx val="2"/>
              <c:layout>
                <c:manualLayout>
                  <c:x val="1.4076880829228039E-2"/>
                  <c:y val="-3.07194581764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4-4788-A79C-C54905B15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Folha1!$B$27:$D$27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Folha1!$B$28:$D$28</c:f>
              <c:numCache>
                <c:formatCode>General</c:formatCode>
                <c:ptCount val="3"/>
                <c:pt idx="0">
                  <c:v>44.3</c:v>
                </c:pt>
                <c:pt idx="1">
                  <c:v>45.82</c:v>
                </c:pt>
                <c:pt idx="2">
                  <c:v>46.01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4-4788-A79C-C54905B1578A}"/>
            </c:ext>
          </c:extLst>
        </c:ser>
        <c:ser>
          <c:idx val="1"/>
          <c:order val="1"/>
          <c:tx>
            <c:strRef>
              <c:f>Folha1!$A$29</c:f>
              <c:strCache>
                <c:ptCount val="1"/>
                <c:pt idx="0">
                  <c:v>Tempo de serviço médio dos que vincularam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423027634099335E-2"/>
                  <c:y val="-2.5599548480404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C4-4788-A79C-C54905B1578A}"/>
                </c:ext>
              </c:extLst>
            </c:dLbl>
            <c:dLbl>
              <c:idx val="1"/>
              <c:layout>
                <c:manualLayout>
                  <c:x val="1.4076880829228039E-2"/>
                  <c:y val="-2.047963878432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C4-4788-A79C-C54905B1578A}"/>
                </c:ext>
              </c:extLst>
            </c:dLbl>
            <c:dLbl>
              <c:idx val="2"/>
              <c:layout>
                <c:manualLayout>
                  <c:x val="2.1115321243842057E-2"/>
                  <c:y val="-3.327941302452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C4-4788-A79C-C54905B15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Folha1!$B$27:$D$27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Folha1!$B$29:$D$29</c:f>
              <c:numCache>
                <c:formatCode>General</c:formatCode>
                <c:ptCount val="3"/>
                <c:pt idx="0">
                  <c:v>15</c:v>
                </c:pt>
                <c:pt idx="1">
                  <c:v>16.5</c:v>
                </c:pt>
                <c:pt idx="2">
                  <c:v>16.29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4-4788-A79C-C54905B157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2999520"/>
        <c:axId val="792997440"/>
        <c:axId val="0"/>
      </c:bar3DChart>
      <c:catAx>
        <c:axId val="7929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92997440"/>
        <c:crosses val="autoZero"/>
        <c:auto val="1"/>
        <c:lblAlgn val="ctr"/>
        <c:lblOffset val="100"/>
        <c:noMultiLvlLbl val="0"/>
      </c:catAx>
      <c:valAx>
        <c:axId val="79299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 b="1" dirty="0"/>
                  <a:t>N.º de anos</a:t>
                </a:r>
              </a:p>
            </c:rich>
          </c:tx>
          <c:layout>
            <c:manualLayout>
              <c:xMode val="edge"/>
              <c:yMode val="edge"/>
              <c:x val="4.7368981094305686E-2"/>
              <c:y val="0.46342036171960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92999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b="1" dirty="0"/>
              <a:t>Evolução, nos 3 últimos anos letivos, do número de docentes que não entraram nos</a:t>
            </a:r>
            <a:r>
              <a:rPr lang="pt-PT" sz="2000" b="1" baseline="0" dirty="0"/>
              <a:t> quadros em função da extensão da sua experiência profissional</a:t>
            </a:r>
            <a:endParaRPr lang="pt-PT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Folha1!$A$49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2216415265257922E-17"/>
                  <c:y val="-3.04095247567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4-4743-9A16-47238FB515C3}"/>
                </c:ext>
              </c:extLst>
            </c:dLbl>
            <c:dLbl>
              <c:idx val="1"/>
              <c:layout>
                <c:manualLayout>
                  <c:x val="0"/>
                  <c:y val="-2.573113633265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4-4743-9A16-47238FB515C3}"/>
                </c:ext>
              </c:extLst>
            </c:dLbl>
            <c:dLbl>
              <c:idx val="2"/>
              <c:layout>
                <c:manualLayout>
                  <c:x val="1.1513700805333509E-3"/>
                  <c:y val="-2.1052747908539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4-4743-9A16-47238FB51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Folha1!$B$48:$D$48</c:f>
              <c:strCache>
                <c:ptCount val="3"/>
                <c:pt idx="0">
                  <c:v>≥ 10</c:v>
                </c:pt>
                <c:pt idx="1">
                  <c:v>≥ 15 </c:v>
                </c:pt>
                <c:pt idx="2">
                  <c:v>≥ 20 </c:v>
                </c:pt>
              </c:strCache>
            </c:strRef>
          </c:cat>
          <c:val>
            <c:numRef>
              <c:f>Folha1!$B$49:$D$49</c:f>
              <c:numCache>
                <c:formatCode>General</c:formatCode>
                <c:ptCount val="3"/>
                <c:pt idx="0">
                  <c:v>10000</c:v>
                </c:pt>
                <c:pt idx="1">
                  <c:v>4000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4-4743-9A16-47238FB515C3}"/>
            </c:ext>
          </c:extLst>
        </c:ser>
        <c:ser>
          <c:idx val="1"/>
          <c:order val="1"/>
          <c:tx>
            <c:strRef>
              <c:f>Folha1!$A$50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082204832001054E-3"/>
                  <c:y val="-1.637435948441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24-4743-9A16-47238FB515C3}"/>
                </c:ext>
              </c:extLst>
            </c:dLbl>
            <c:dLbl>
              <c:idx val="1"/>
              <c:layout>
                <c:manualLayout>
                  <c:x val="9.2109606442667222E-3"/>
                  <c:y val="-1.87135536964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24-4743-9A16-47238FB515C3}"/>
                </c:ext>
              </c:extLst>
            </c:dLbl>
            <c:dLbl>
              <c:idx val="2"/>
              <c:layout>
                <c:manualLayout>
                  <c:x val="1.1513700805333508E-2"/>
                  <c:y val="-2.105274790853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24-4743-9A16-47238FB51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Folha1!$B$48:$D$48</c:f>
              <c:strCache>
                <c:ptCount val="3"/>
                <c:pt idx="0">
                  <c:v>≥ 10</c:v>
                </c:pt>
                <c:pt idx="1">
                  <c:v>≥ 15 </c:v>
                </c:pt>
                <c:pt idx="2">
                  <c:v>≥ 20 </c:v>
                </c:pt>
              </c:strCache>
            </c:strRef>
          </c:cat>
          <c:val>
            <c:numRef>
              <c:f>Folha1!$B$50:$D$50</c:f>
              <c:numCache>
                <c:formatCode>General</c:formatCode>
                <c:ptCount val="3"/>
                <c:pt idx="0">
                  <c:v>11706</c:v>
                </c:pt>
                <c:pt idx="1">
                  <c:v>4838</c:v>
                </c:pt>
                <c:pt idx="2">
                  <c:v>1832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4-4743-9A16-47238FB515C3}"/>
            </c:ext>
          </c:extLst>
        </c:ser>
        <c:ser>
          <c:idx val="2"/>
          <c:order val="2"/>
          <c:tx>
            <c:strRef>
              <c:f>Folha1!$A$51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421921288533573E-2"/>
                  <c:y val="-2.339194212059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24-4743-9A16-47238FB515C3}"/>
                </c:ext>
              </c:extLst>
            </c:dLbl>
            <c:dLbl>
              <c:idx val="1"/>
              <c:layout>
                <c:manualLayout>
                  <c:x val="1.6119181127466912E-2"/>
                  <c:y val="-1.637435948441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24-4743-9A16-47238FB515C3}"/>
                </c:ext>
              </c:extLst>
            </c:dLbl>
            <c:dLbl>
              <c:idx val="2"/>
              <c:layout>
                <c:manualLayout>
                  <c:x val="1.7270551208000265E-2"/>
                  <c:y val="-1.87135536964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24-4743-9A16-47238FB51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Folha1!$B$48:$D$48</c:f>
              <c:strCache>
                <c:ptCount val="3"/>
                <c:pt idx="0">
                  <c:v>≥ 10</c:v>
                </c:pt>
                <c:pt idx="1">
                  <c:v>≥ 15 </c:v>
                </c:pt>
                <c:pt idx="2">
                  <c:v>≥ 20 </c:v>
                </c:pt>
              </c:strCache>
            </c:strRef>
          </c:cat>
          <c:val>
            <c:numRef>
              <c:f>Folha1!$B$51:$D$51</c:f>
              <c:numCache>
                <c:formatCode>General</c:formatCode>
                <c:ptCount val="3"/>
                <c:pt idx="0">
                  <c:v>11351</c:v>
                </c:pt>
                <c:pt idx="1">
                  <c:v>4991</c:v>
                </c:pt>
                <c:pt idx="2">
                  <c:v>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4-4743-9A16-47238FB515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5639248"/>
        <c:axId val="725640080"/>
        <c:axId val="0"/>
      </c:bar3DChart>
      <c:catAx>
        <c:axId val="72563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2000" b="1"/>
                  <a:t>Tempo de serviço prestado (anos)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25640080"/>
        <c:crosses val="autoZero"/>
        <c:auto val="1"/>
        <c:lblAlgn val="ctr"/>
        <c:lblOffset val="100"/>
        <c:noMultiLvlLbl val="0"/>
      </c:catAx>
      <c:valAx>
        <c:axId val="72564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N.º de Docentes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2563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F823-03D4-4944-8512-A51F497E4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D7300-00B6-C87A-DD6C-2E9DF51E1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DA8533-955C-D0F4-FAA1-1962CFBF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369232-7849-24AD-013D-05E58330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1835A4-0CA1-AD53-9AFB-E430D894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404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8E942-76C0-D009-F4AF-1BB06072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03CE900-99F6-30A7-0FF8-C0E99DFE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39EBAA6-C035-76F2-6855-6437BD96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45D0CF-6524-7CE5-C0B9-12106336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054AB37-D399-0571-13ED-C1F3006A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23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61432B-C1C3-CB48-D16D-E0D391103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26E7CD-025F-1FB3-C535-3C2F9CB2B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DFAE6D-B18C-4066-8BA6-D3C78968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FA05-F02F-F4A2-3F7B-8667E24E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8E3C6B-D230-6C25-8A5F-D267A4B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91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82D1C-244F-77D7-3C8F-4F6E0FAE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3423E5-A20D-697F-AD2C-70E51CD0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ECDAA6-1A1E-62BC-1CFC-EA73E5E7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FE6E18D-E7DE-C0A4-29D4-1B348476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5E4964-31C5-DEDF-62A3-76E652F7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166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B1830-A5FF-9BC2-5593-B48F90E4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C718135-8EB1-353D-9CBE-6AFD520C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BF1392-A15D-4080-CC3A-C9CFA36F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DE979B6-8B99-A223-ABD8-0C68F19C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3F5A974-32A3-802D-7063-4643E513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40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A8353-9FEA-0265-1AFA-7B24F485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8C02F3-D92C-3779-DDD7-66A4F8296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66D0B8B-DB53-1D8E-76F7-4A44D008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3A99D17-6DA4-AFD7-F089-3A0AE31D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CAD5C3E-C0B7-C0B4-9654-D8EE8F2E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E145294-B729-281B-CFB7-0A71EB34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99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6E8CA-8E6A-428A-9EC6-1E5F14E1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254CFAB-22F5-5624-6E6C-2F84157F6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6638D94-C9FB-D556-960F-F8B9A18EE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4FF87CD-8E2D-B4AC-8D8F-64B04DE94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A6272B4-EA2C-B4D6-1907-612A1AFB0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6D01267-721C-219C-7FA2-655F3519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75B8F3B-A0B9-4711-E2B6-1F8F041A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EAE3733-ACDD-306E-D04D-19BE8E20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56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8F8CA-F4CD-6FC8-6B04-7E8E4A4C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5097045-EB01-65AE-FA3B-13F7CA8F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928B0C-AD97-CBE1-B94E-184C1468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493F67D-17EC-36F0-62CB-A41552CB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4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37D3584-7595-DF70-16E2-63043D05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AFF278A-8942-0931-66A3-A9A53D13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FD2605D-B7A5-5AC4-19EE-9798B800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9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EBFD4-80EF-2046-49D9-61ABFCAB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38BDE2-A7CE-EBE5-B10B-5F6283FF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FBF77E-A575-D44A-1DE3-FAE9A7F32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A5B6476-B81E-A96A-0936-F8F3B730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8561030-A3B5-9E0D-D410-E64B32C0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5BFCFAC-05E3-C522-3172-42224477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1636-242D-7417-2914-9D9F4CB1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CF9A36E-9657-0C69-D3B6-DFF5BC773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6AC7515-C4FE-CBB0-3EBA-B6BE53A4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9FB552-2E50-FA06-E153-D7828879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C86F22D-690F-C853-492C-BE265E5C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4894070-75E6-4150-5E2E-0D6B1D6E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65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BF18587-256E-727B-0626-B4123B0A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D3BB2C4-10EE-B5E4-F87C-936F1A17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B55E68-D1D8-E5D5-2CFC-B35FAE5AA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CCEE-F833-45C3-BE28-9E897CFCA1B5}" type="datetimeFigureOut">
              <a:rPr lang="pt-PT" smtClean="0"/>
              <a:t>11/05/2022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1ACBD1-8EA5-AC87-3A29-C80C4F45E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0B3C32-2F6C-EE80-07D6-3FE92E28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624F-8965-4483-9D81-BA0A38231B6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87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870090-0FDB-C3C2-5BCF-212F89DA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2631612"/>
            <a:ext cx="3734014" cy="1574628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DB89E670-9F80-9086-E526-FB26348D8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2" b="219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830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E5C1CE-F129-D311-C98C-2C945E4D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0CDE880-935B-427A-AA72-2BA417F66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827781"/>
              </p:ext>
            </p:extLst>
          </p:nvPr>
        </p:nvGraphicFramePr>
        <p:xfrm>
          <a:off x="279917" y="1410758"/>
          <a:ext cx="11588621" cy="508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26D7BCB3-2633-8BF5-7566-8421ADDA9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4" y="190006"/>
            <a:ext cx="1067544" cy="15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6B9EA47-293E-8389-71A4-7D244727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FC77AA6-5B38-8FB0-9895-7170D2A0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4" y="190006"/>
            <a:ext cx="1067544" cy="15093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7AEC32-E80F-C1E1-40C3-3E1522D7B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32963"/>
              </p:ext>
            </p:extLst>
          </p:nvPr>
        </p:nvGraphicFramePr>
        <p:xfrm>
          <a:off x="527538" y="1369437"/>
          <a:ext cx="10826262" cy="529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30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CF2D862-2047-209D-95D8-C91E1061B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032140"/>
              </p:ext>
            </p:extLst>
          </p:nvPr>
        </p:nvGraphicFramePr>
        <p:xfrm>
          <a:off x="323462" y="1194319"/>
          <a:ext cx="11030337" cy="54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A09CC695-22F3-1BAA-6F64-9F5281BF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BE29B64-B8EC-D82B-0EF6-BB1B88258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4" y="190006"/>
            <a:ext cx="1067544" cy="15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D00324-5AE5-3BA2-C569-A12B4753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PT" b="1" dirty="0"/>
              <a:t>Revisão do diploma de concursos – algumas das propostas defendidas pela FENPROF, sempre assentes em princípios:</a:t>
            </a:r>
          </a:p>
          <a:p>
            <a:pPr>
              <a:lnSpc>
                <a:spcPct val="100000"/>
              </a:lnSpc>
            </a:pPr>
            <a:r>
              <a:rPr lang="pt-PT" dirty="0"/>
              <a:t>Vinculação dinâmica dos docentes com 3 anos de serviço</a:t>
            </a:r>
          </a:p>
          <a:p>
            <a:pPr>
              <a:lnSpc>
                <a:spcPct val="100000"/>
              </a:lnSpc>
            </a:pPr>
            <a:r>
              <a:rPr lang="pt-PT" dirty="0"/>
              <a:t>Alargamento dos quadros de escola/agrupamento de escolas</a:t>
            </a:r>
          </a:p>
          <a:p>
            <a:pPr>
              <a:lnSpc>
                <a:spcPct val="100000"/>
              </a:lnSpc>
            </a:pPr>
            <a:r>
              <a:rPr lang="pt-PT" dirty="0"/>
              <a:t>Tratamento igualitário entre QA/QE e QZP</a:t>
            </a:r>
          </a:p>
          <a:p>
            <a:pPr>
              <a:lnSpc>
                <a:spcPct val="100000"/>
              </a:lnSpc>
            </a:pPr>
            <a:r>
              <a:rPr lang="pt-PT" dirty="0"/>
              <a:t>Redução da área geográfica dos QZP</a:t>
            </a:r>
          </a:p>
          <a:p>
            <a:pPr>
              <a:lnSpc>
                <a:spcPct val="100000"/>
              </a:lnSpc>
            </a:pPr>
            <a:r>
              <a:rPr lang="pt-PT" dirty="0"/>
              <a:t>Universalidade de acesso a todas as vagas abertas a concurso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09DF9B-3EB4-8311-9F7B-CF51238D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E01F844B-73ED-99FE-CC82-8BC86CA64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4" y="190006"/>
            <a:ext cx="1067544" cy="15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870090-0FDB-C3C2-5BCF-212F89DA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2631612"/>
            <a:ext cx="3734014" cy="1574628"/>
          </a:xfrm>
        </p:spPr>
        <p:txBody>
          <a:bodyPr anchor="b">
            <a:normAutofit/>
          </a:bodyPr>
          <a:lstStyle/>
          <a:p>
            <a:pPr algn="l"/>
            <a:r>
              <a:rPr lang="pt-PT" sz="5000" b="1" dirty="0"/>
              <a:t>Concursos e Precariedade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DB89E670-9F80-9086-E526-FB26348D8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2" b="219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603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184</Words>
  <Application>Microsoft Office PowerPoint</Application>
  <PresentationFormat>Ecrã Panorâmico</PresentationFormat>
  <Paragraphs>40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Concursos e Precariedade</vt:lpstr>
      <vt:lpstr>Concursos e Precariedade</vt:lpstr>
      <vt:lpstr>Concursos e Precariedade</vt:lpstr>
      <vt:lpstr>Concursos e Precariedade</vt:lpstr>
      <vt:lpstr>Concursos e Precariedade</vt:lpstr>
      <vt:lpstr>Concursos e Precariedade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Concursos e Precariedade</dc:title>
  <dc:creator>Vítor Godinho</dc:creator>
  <cp:lastModifiedBy>Vítor Godinho</cp:lastModifiedBy>
  <cp:revision>1</cp:revision>
  <dcterms:created xsi:type="dcterms:W3CDTF">2022-05-11T11:50:29Z</dcterms:created>
  <dcterms:modified xsi:type="dcterms:W3CDTF">2022-05-11T16:22:44Z</dcterms:modified>
</cp:coreProperties>
</file>